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</p:sldIdLst>
  <p:sldSz cx="18288000" cy="10287000"/>
  <p:notesSz cx="6858000" cy="9144000"/>
  <p:embeddedFontLst>
    <p:embeddedFont>
      <p:font typeface="Noto Sans" panose="020B0502040504020204" pitchFamily="34" charset="0"/>
      <p:regular r:id="rId10"/>
      <p:bold r:id="rId11"/>
      <p:italic r:id="rId12"/>
      <p:boldItalic r:id="rId13"/>
    </p:embeddedFont>
    <p:embeddedFont>
      <p:font typeface="Noto Sans Bold" panose="020B0802040504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53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1153C-9CD6-4AB6-BC32-C08B3820C9E0}" type="datetimeFigureOut">
              <a:rPr lang="en-GH" smtClean="0"/>
              <a:t>11/14/2025</a:t>
            </a:fld>
            <a:endParaRPr lang="en-G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A107D-769E-44E7-A956-9BC0A05CDDD8}" type="slidenum">
              <a:rPr lang="en-GH" smtClean="0"/>
              <a:t>‹#›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405726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H" sz="1200" dirty="0"/>
              <a:t>Inclusive learning tells us let’s </a:t>
            </a:r>
            <a:r>
              <a:rPr lang="en-US" sz="1200" dirty="0"/>
              <a:t>build tools that understand our languages, our ways of speaking, our rhythms, our cultural cues.</a:t>
            </a:r>
            <a:endParaRPr lang="en-GH" sz="1200" dirty="0"/>
          </a:p>
          <a:p>
            <a:endParaRPr lang="en-G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A107D-769E-44E7-A956-9BC0A05CDDD8}" type="slidenum">
              <a:rPr lang="en-GH" smtClean="0"/>
              <a:t>1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109503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A107D-769E-44E7-A956-9BC0A05CDDD8}" type="slidenum">
              <a:rPr lang="en-GH" smtClean="0"/>
              <a:t>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3815835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H" dirty="0"/>
              <a:t>To make learning really inclusive Efua we have to make the people around include the people around 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A107D-769E-44E7-A956-9BC0A05CDDD8}" type="slidenum">
              <a:rPr lang="en-GH" smtClean="0"/>
              <a:t>3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2768708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08496"/>
            <a:ext cx="18288000" cy="10395496"/>
            <a:chOff x="0" y="-28575"/>
            <a:chExt cx="4816593" cy="27379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/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/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/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/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/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/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/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/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/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BACE38-6806-5D85-02F9-65E942972FE0}"/>
              </a:ext>
            </a:extLst>
          </p:cNvPr>
          <p:cNvSpPr txBox="1"/>
          <p:nvPr/>
        </p:nvSpPr>
        <p:spPr>
          <a:xfrm>
            <a:off x="7661723" y="1592636"/>
            <a:ext cx="28380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4800" b="1" dirty="0">
                <a:solidFill>
                  <a:schemeClr val="accent1">
                    <a:lumMod val="75000"/>
                  </a:schemeClr>
                </a:solidFill>
              </a:rPr>
              <a:t>PROBLEM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077F03-89D6-6860-6EE2-B69626555BCF}"/>
              </a:ext>
            </a:extLst>
          </p:cNvPr>
          <p:cNvSpPr txBox="1"/>
          <p:nvPr/>
        </p:nvSpPr>
        <p:spPr>
          <a:xfrm>
            <a:off x="482747" y="2457548"/>
            <a:ext cx="764042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H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Ghana lacks culturally grounded tools that support GSL and offer Deaf and hearing learners a shared, accessible space to communicate and learn together</a:t>
            </a:r>
            <a:r>
              <a:rPr lang="en-GH" sz="3600" dirty="0"/>
              <a:t>.</a:t>
            </a:r>
          </a:p>
          <a:p>
            <a:endParaRPr lang="en-GH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H" sz="3600" dirty="0"/>
              <a:t>M</a:t>
            </a:r>
            <a:r>
              <a:rPr lang="en-US" sz="3600" dirty="0"/>
              <a:t>any believe “sign language is too hard,” which creates a social and psychological barrier that is much bigger than the linguistic one.</a:t>
            </a:r>
            <a:endParaRPr lang="en-GH" sz="3600" dirty="0"/>
          </a:p>
          <a:p>
            <a:endParaRPr lang="en-GH" sz="3600" dirty="0"/>
          </a:p>
          <a:p>
            <a:endParaRPr lang="en-GH" dirty="0"/>
          </a:p>
        </p:txBody>
      </p:sp>
      <p:pic>
        <p:nvPicPr>
          <p:cNvPr id="46" name="Picture 45" descr="A group of children in white shirts&#10;&#10;AI-generated content may be incorrect.">
            <a:extLst>
              <a:ext uri="{FF2B5EF4-FFF2-40B4-BE49-F238E27FC236}">
                <a16:creationId xmlns:a16="http://schemas.microsoft.com/office/drawing/2014/main" id="{DD34EDD4-2DFB-7ED7-F140-92A3FD32D1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988357"/>
            <a:ext cx="9816339" cy="51720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994BB-9901-F836-BC4D-5E107BAB4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C909D9-6B9C-A2E5-2DF0-CD1208C6BE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0" y="3090852"/>
            <a:ext cx="6400800" cy="360045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AB391DEB-EB32-4651-F1CD-2D3ED9213CB5}"/>
              </a:ext>
            </a:extLst>
          </p:cNvPr>
          <p:cNvGrpSpPr/>
          <p:nvPr/>
        </p:nvGrpSpPr>
        <p:grpSpPr>
          <a:xfrm>
            <a:off x="0" y="-108496"/>
            <a:ext cx="18288000" cy="10395496"/>
            <a:chOff x="0" y="-28575"/>
            <a:chExt cx="4816593" cy="2737908"/>
          </a:xfrm>
        </p:grpSpPr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BDCE135-5B87-C57D-1A34-D99B5F546344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1A88D78-7D04-47E9-233A-63ED734B5A27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FBB771AE-F91A-4932-D7E5-BA2CD955CB99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4B518FC-98AB-6C48-AF98-CC3FB3E80E76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604371C-5147-7F92-2948-D9E110CD4108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58393778-8774-9D41-7A84-5EDBED155C12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8909D23F-FC5B-26AF-3DB9-40160110D0F3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35E0BF27-63BB-4E5F-2A47-35EA31F483E4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0FAFBCC-2824-52DC-797E-59A3CE2D06A1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5DC4110F-DAC9-8A33-1160-F58032984A81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35F6C513-20CC-716D-2CD2-AE80C0F7D5C9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19192ABC-C6EF-44D4-FAAF-F5A78BE745EE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BA95114F-D95D-6F46-E430-FD52126EBB8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6B9840C1-BFE9-5893-5467-FFEC83535F23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7485473D-1C5A-0C83-B958-BEDBFA79A479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3B54F49F-2634-CB98-A46E-1FE30B82B93E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EFD37E70-A058-D2DB-1945-08D12D62CC75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A958573A-972D-F199-4270-C180CB08006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44B658FB-A41F-D72E-61C1-C63FBAF41189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D4F53D8B-E1A8-0868-51DD-3C6C1456FBFD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980B0BAA-A699-7F7A-E512-465DF5FB8B5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182A91AE-675E-F582-3886-1E3D8153604E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561393D9-B243-4230-10E2-BB83D57F840A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E5049100-1A3F-61E0-5430-6F3BD8759F7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F12D21FB-B7C3-88BB-8A7A-E17634425763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A2149C81-23DD-B1D2-3EC1-7575E760E759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D8F74E25-D0C2-F703-BFB0-DF7CE946697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A724B923-F666-6CED-B156-E060E1AA5E19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6DBFE234-79F5-6C18-4FF0-2FBC32DA4F0F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EF9B7BFD-D8B9-0FE7-EDC7-C8BC617D1D9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62EEFCA5-E687-C063-F268-9E21509BFEC2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153DB0F4-C3D9-D1BD-4C83-21D16C6317A3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4D13EE86-D360-FF5A-D08D-D1007480E27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A322EC27-8A40-89CA-4B08-F205952AC426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9294F942-53C7-750E-C6EF-A0C39B443808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D89D7B2D-5CDC-7868-B9DC-01E3453F092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1C50D2FF-9E43-5BC2-B496-CFAD46457DE6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345F120D-9616-391B-DC17-1FE4B54E840B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66D0B24B-1159-57F8-FCBF-D644EDF0942D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C18BA6D5-3CE5-A2FC-750F-9DE47BA423EC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68B819-F963-C5E9-7904-6486E3A9115A}"/>
              </a:ext>
            </a:extLst>
          </p:cNvPr>
          <p:cNvSpPr txBox="1"/>
          <p:nvPr/>
        </p:nvSpPr>
        <p:spPr>
          <a:xfrm>
            <a:off x="8458200" y="951492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5400" b="1" dirty="0"/>
              <a:t>SOLUTION</a:t>
            </a:r>
            <a:endParaRPr lang="en-GH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1A94C36-E290-FB90-4B26-C615515EC402}"/>
              </a:ext>
            </a:extLst>
          </p:cNvPr>
          <p:cNvSpPr txBox="1"/>
          <p:nvPr/>
        </p:nvSpPr>
        <p:spPr>
          <a:xfrm>
            <a:off x="656163" y="2166685"/>
            <a:ext cx="11531797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3600" dirty="0"/>
              <a:t>A</a:t>
            </a:r>
            <a:r>
              <a:rPr lang="en-US" sz="3600" dirty="0"/>
              <a:t>n AI-powered platform that translates between Ghanaian Sign Language and Ghana’s major spoken languages (English, Twi, Ga, Ewe)</a:t>
            </a:r>
            <a:endParaRPr lang="en-GH" sz="36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WOTE provides real-time GSL → speech/text and speech/text → GSL translation</a:t>
            </a:r>
            <a:r>
              <a:rPr lang="en-GH" sz="3600" dirty="0"/>
              <a:t> in Ghanaian languages.</a:t>
            </a:r>
          </a:p>
          <a:p>
            <a:endParaRPr lang="en-US" sz="3600" dirty="0"/>
          </a:p>
          <a:p>
            <a:r>
              <a:rPr lang="en-GH" sz="3600" dirty="0"/>
              <a:t>Teaching</a:t>
            </a:r>
            <a:r>
              <a:rPr lang="en-US" sz="3600" dirty="0"/>
              <a:t> and supporting GSL in ways that match Ghana’s cultural rhythms.</a:t>
            </a:r>
            <a:endParaRPr lang="en-GH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H" sz="3200" dirty="0"/>
              <a:t>Multiplayer</a:t>
            </a:r>
            <a:r>
              <a:rPr lang="en-US" sz="3200" dirty="0"/>
              <a:t> learning mode on Telegram so students, teachers, and families can learn and practice GSL together — anytime, anywhere, even with low internet.</a:t>
            </a:r>
            <a:endParaRPr lang="en-GH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H" sz="3600" dirty="0"/>
          </a:p>
          <a:p>
            <a:endParaRPr lang="en-GH" sz="3600" dirty="0"/>
          </a:p>
        </p:txBody>
      </p:sp>
      <p:pic>
        <p:nvPicPr>
          <p:cNvPr id="50" name="Picture 49" descr="A screenshot of a video chat&#10;&#10;AI-generated content may be incorrect.">
            <a:extLst>
              <a:ext uri="{FF2B5EF4-FFF2-40B4-BE49-F238E27FC236}">
                <a16:creationId xmlns:a16="http://schemas.microsoft.com/office/drawing/2014/main" id="{6C292888-A4BF-A65F-8DBE-26062501F0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9696" y="3360394"/>
            <a:ext cx="6019800" cy="321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68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A5016-A623-F2A8-F763-C83744C4E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367483B-B0A6-C829-E3AF-88A6E09C25E7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B2DDEBE-5F9D-08C4-8632-64E82E6DB190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F16AD89-7DE7-3391-0FCF-E1AF6377462E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F39D840-AF99-CCEA-1023-D710C57929C8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0ACCD32-A77C-BAA9-4D87-38448F57046D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EC90263-B314-B1D7-22B9-B81A8A7BE4BF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1940E499-8A7D-039D-9CEA-1B486F4FEF7D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8A7F31D7-6EE3-CA33-7B7B-D7014F4709F3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054DA9A-A615-9715-2974-C86E1252B4B9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457F6196-5245-833E-7A31-74A6C887A895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F236396F-FA7E-472F-26A2-62C1492F9AF9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C5A9692-A9D1-F797-9C89-C6ED3BC3422F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0C3875C1-C562-B82E-70D0-29E833D9A5AF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2CF7C268-40D0-FE14-2599-48B0FC17E6B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9D6C04AE-BB48-2744-4FC5-4FE23C421613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88967402-3C07-1A30-01BA-D572DB6BCCDF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70C9746D-C349-3CD6-2280-FD5CC29626AB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60A11349-8CB5-5FE7-7A81-5329E503C753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09215AF5-64FA-C9FB-4923-4CAA7E561C1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7A9AB2E7-F86E-88ED-BB57-027FBB6EB23A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83657EC2-5832-F8D3-B19F-F91E90610A70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00BA99DC-87AA-0F6E-03E5-0FE45C8712E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A5ACA3CE-6A7E-7DB0-1336-F7241097E148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F7C2D6F6-0D99-A7FF-6BBD-77E0B785FD2A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CE931FD0-2E03-32EC-7644-72505499A5A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4EE19032-AE73-370A-408A-BB08B44528F5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CF54FD10-E984-2970-0800-BB81BC3B2438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FE334A26-5BB3-0626-F114-5E1946FA53D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08DC86FF-092E-E1C4-C037-84ADD638C059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0758341C-CB5E-AFFA-212F-1DD9FBA52574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AEC13848-5C3F-D06A-5C90-3CBC87753BD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C33CF8D3-3F29-8551-D814-4871F34BDE84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1DF1E813-6CFB-2D0B-CDAF-B709098CC6E2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6A92E8D0-171A-5A52-BF5B-4C66FDFDDD6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2AEED607-05B0-A513-6369-1535939B06ED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9EDA7BD7-25E8-EB20-CF65-FC1963931539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951EF75B-3F3E-CB4F-CD64-04C7A6BD15E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6162D564-F3AB-034A-61FD-313269BE9B16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2D92EE8D-9DAD-7482-7331-C258352D80F8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B35F8941-F4BB-A0F7-4F33-3BC9602E4C37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1B9C9368-53D5-05F6-1295-218339E3F32A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192638-3CD4-AED1-9661-7B455A455303}"/>
              </a:ext>
            </a:extLst>
          </p:cNvPr>
          <p:cNvSpPr txBox="1"/>
          <p:nvPr/>
        </p:nvSpPr>
        <p:spPr>
          <a:xfrm>
            <a:off x="5846818" y="1873254"/>
            <a:ext cx="7133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USER USE CASE/TARGET AUDIENCE</a:t>
            </a:r>
            <a:endParaRPr lang="en-GH" sz="36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81487AC-ED1E-6518-1977-3DDE759D7FDC}"/>
              </a:ext>
            </a:extLst>
          </p:cNvPr>
          <p:cNvSpPr txBox="1"/>
          <p:nvPr/>
        </p:nvSpPr>
        <p:spPr>
          <a:xfrm>
            <a:off x="838201" y="2496593"/>
            <a:ext cx="851399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H" sz="2800" b="1" dirty="0"/>
          </a:p>
          <a:p>
            <a:r>
              <a:rPr lang="en-US" sz="2800" b="1" dirty="0"/>
              <a:t>Persona 1 — Efua (Deaf Student, Age 12)</a:t>
            </a:r>
            <a:endParaRPr lang="en-GH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Efua sits in class each day with ideas she can’t fully share, but with WOTE’s real-time GSL translation and multiplayer practice, she finally joins </a:t>
            </a:r>
            <a:r>
              <a:rPr lang="en-GH" sz="2400" dirty="0"/>
              <a:t>discussions</a:t>
            </a:r>
            <a:r>
              <a:rPr lang="en-US" sz="2400" dirty="0"/>
              <a:t> and her classmates learn to sign with her, not around her</a:t>
            </a:r>
            <a:r>
              <a:rPr lang="en-GH" sz="2400" dirty="0"/>
              <a:t>.</a:t>
            </a:r>
            <a:endParaRPr lang="en-GH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H" sz="3600" b="1" dirty="0"/>
          </a:p>
          <a:p>
            <a:endParaRPr lang="en-GH" sz="3600" b="1" dirty="0"/>
          </a:p>
          <a:p>
            <a:r>
              <a:rPr lang="en-US" sz="2800" b="1" dirty="0"/>
              <a:t>Persona 2 — Ama (Teacher Who Doesn’t Know GSL)</a:t>
            </a:r>
            <a:endParaRPr lang="en-GH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Ama is a dedicated teacher who struggles to communicate with her Deaf students, and WOTE becomes her classroom companion — translating questions, helping her teach, and giving her a simple, structured way to learn GSL alongside her pupils.</a:t>
            </a:r>
            <a:endParaRPr lang="en-GH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H" sz="36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5FCA38-AA21-5230-1BD8-A1B8E1D6E921}"/>
              </a:ext>
            </a:extLst>
          </p:cNvPr>
          <p:cNvSpPr txBox="1"/>
          <p:nvPr/>
        </p:nvSpPr>
        <p:spPr>
          <a:xfrm>
            <a:off x="9906000" y="3009900"/>
            <a:ext cx="78486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Persona 3 — Kojo (Hearing Classmate, Age 14)</a:t>
            </a:r>
            <a:endParaRPr lang="en-GH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Kojo wants to include his Deaf friend but doesn’t know where to start, and WOTE’s fun multiplayer lessons on Telegram give him a way to learn, play, and communicate confidently in GSL.</a:t>
            </a:r>
            <a:endParaRPr lang="en-GH" sz="2400" b="1" dirty="0"/>
          </a:p>
          <a:p>
            <a:endParaRPr lang="en-GH" b="1" dirty="0"/>
          </a:p>
          <a:p>
            <a:endParaRPr lang="en-GH" b="1" dirty="0"/>
          </a:p>
          <a:p>
            <a:endParaRPr lang="en-GH" b="1" dirty="0"/>
          </a:p>
          <a:p>
            <a:endParaRPr lang="en-GH" b="1" dirty="0"/>
          </a:p>
          <a:p>
            <a:r>
              <a:rPr lang="en-US" sz="2800" b="1" dirty="0"/>
              <a:t>Persona 4 — Yaa &amp; Kofi (Parents of a Deaf Child)</a:t>
            </a:r>
            <a:endParaRPr lang="en-GH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At home, conversations are often confusing for Yaa and Kofi, but WOTE helps them understand their child’s signs, practice together at home, and communicate with love instead of frustration.</a:t>
            </a:r>
            <a:endParaRPr lang="en-GH" sz="2800" dirty="0"/>
          </a:p>
          <a:p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3955628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F37CA-B20B-519B-2ABF-BF04C2C22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7E9415F-051C-9109-E222-0204B101A929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6B1EBAE-1127-821D-A9CB-0C1F34F089CD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C3F574A-F45B-010D-FBF7-B2019476070E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24AC419-146A-9F79-6A14-E7B39E5A6B1E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5028265-2043-A3B8-5512-AF417C7806A9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232B98D-7A63-A26A-93A9-380A46EC4AE5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90C09AFB-E4E1-C385-A1B2-C69650B3D43E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FF85573-ADC0-1B50-BDFC-6794BE2A8712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EAAFD23-644B-FB28-DC5F-23C80E17F434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1303FD6-4BCA-E9F5-E586-AD535A694CCA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AB7AFCE0-9FF0-1FB7-1F4F-DDC155C961EA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43E71609-3D37-81DC-32A1-52AAF9CDAAEC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F4E5D398-1194-4B6C-AFA1-2FF66B639594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7B456A66-C1A0-0291-BF74-98162E5A6E7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6625D22A-F00E-3FB2-42B4-D57F404699B6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358F2D78-A5E8-6FE5-012D-A030752202CA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EF110272-85AF-4E83-14A6-C1B137E8E91E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7AB46EB0-52ED-83A1-19A2-1F5BAB2EEF36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E225EDD2-EDD6-8134-1936-F390A3C72A3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464306A1-D416-AF41-4343-6A06C196F13F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20EFE625-FC8F-8505-D7D8-F79966939C0A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A73D871F-009E-2C1C-74C3-BC49ABB862F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D7A8A3F1-D9A8-36BC-5208-68323767372E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BBC30381-2F19-CB49-12FB-E426B684D922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2173F5B5-7A37-7CE2-54D9-10CA41C8114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75DA7672-3731-AF31-FB78-123E9DAECBC5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6A6456A3-C2C9-C8BA-EA67-71C0BBFBE51A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38577C2C-C398-0D53-0C0F-11944FB1F0AE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560299FE-49ED-DA27-71A0-FB524613BE6D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8F57F157-A277-891C-DE81-EB1FB9096A42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999543C8-20B0-7673-ADCB-DE1F60CADC1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B56ECCDD-8633-5ACD-75FB-35271DFEDC32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28E5CBA4-B66F-4722-B3E4-7D6F96E45607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5B40D602-F174-009C-9F7F-E6772E1E415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C3AAC08F-E282-97D9-E535-6BD80FB114BA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6CF5C168-F97F-C6FA-D7B2-39B88115B85A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BAE03C92-7201-4E8B-3ACE-930E7D452FB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F4A428B6-FE86-D052-801B-2FD1583E8007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5BE690BD-5301-795C-6261-8394D39D8091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8CE1818A-006E-4EE5-2669-B94D4504208D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493E478B-1D27-CAE1-07AF-85383CB69AF5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68C8CED-FBA4-2719-CECB-BEE0AA85DEFB}"/>
              </a:ext>
            </a:extLst>
          </p:cNvPr>
          <p:cNvSpPr txBox="1"/>
          <p:nvPr/>
        </p:nvSpPr>
        <p:spPr>
          <a:xfrm>
            <a:off x="6502600" y="1911354"/>
            <a:ext cx="5685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LEARNING </a:t>
            </a:r>
            <a:r>
              <a:rPr lang="en-GH" sz="4400" b="1" dirty="0"/>
              <a:t>DEMO</a:t>
            </a:r>
          </a:p>
        </p:txBody>
      </p:sp>
      <p:pic>
        <p:nvPicPr>
          <p:cNvPr id="44" name="learn">
            <a:hlinkClick r:id="" action="ppaction://media"/>
            <a:extLst>
              <a:ext uri="{FF2B5EF4-FFF2-40B4-BE49-F238E27FC236}">
                <a16:creationId xmlns:a16="http://schemas.microsoft.com/office/drawing/2014/main" id="{DAE5B0A4-1618-86A9-2B7D-A58F587F47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491388" y="2766433"/>
            <a:ext cx="11162953" cy="62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0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03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E468BA-AD0D-2AF6-95FF-453BB41D5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CEF77C7-30EC-97CB-698C-F8FFEDD58EB3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8D6A264-8893-F7C5-4C11-AB0898D9DC22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14CB3C0-B32C-7838-7E8E-C42C5F5CCE3B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4BF2337-3F3F-4B22-74C6-D92DA62C8D77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A45CD21-55CE-237B-3549-B580AF1AC582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4C58353-6098-5BE9-C890-ACD9B6FF2967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941950DB-8A2C-5C58-B2ED-9BE148F6B9AA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9562105C-0A7E-E6EE-E218-EE85D9BBD037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183B8364-2A79-68CA-1EA1-409FD8A0DCDE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1F0E91EE-8E6F-0C4B-B71D-298400136486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EADA8314-B681-DE4C-C9BD-8E5F7AA8FC94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690B04AC-9914-83E0-EEBB-8DD78FD5B68E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314FBE7E-2A6A-6289-4FDE-B22DB421F12A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6E191027-4053-FBEE-1EC0-27D9D87810A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688A3C90-128D-981C-E80D-C931A27E7F4F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6B1C4CEB-449D-6A46-0CD8-4583F9F290B5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64E7760C-9CA8-EDB4-F734-7BED0CA35BE3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63C42451-5169-EA16-390E-B3A6CE61BFA8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0443E12E-ECE3-16F3-91D7-0F7209FF0E3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F7241E4E-0896-29BA-A5DB-E849001E2510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298982C5-718A-E3D2-AA22-BEB42F6143F8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EFECAFE1-29DA-F03A-0FA8-67CCFC1859E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1A85F57D-13C5-868D-EB43-E9AEE1E519A4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0B0C27B0-91AD-2E74-DF68-9AE62CACED96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B773DDE6-68F0-5695-4A00-E3CECF8E8ED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F1D676F4-B7B8-0B13-E4F0-90EB1340F4EB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9477EED5-4A63-3F7F-28C6-76AD2EA43138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4557C15B-7F99-4824-BC33-A6A59570DE9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4400EF50-8F96-DA27-17B1-6F825367C8A5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B72EEDE1-DFE4-4474-154A-737BA10E87D6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5863424A-9F78-9E4A-0342-EAA18DB1BBD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8B2A6BCF-1BF1-4A40-2DB3-99598A7A69F6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0FD37A92-4E30-669E-1375-4DB4894CFF5B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D40C4C2E-63A4-DC12-B4A0-A8CF37ACA58C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C03FC00B-E382-0AA3-EA3D-CD4E86D16F39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A065CD0-E67E-4943-EB26-CDA76352A0D0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D4681B6E-750F-FAF5-4090-5F57FDF5EA8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4319E38A-8474-01F4-C17B-816913530101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F7D4F665-9854-86C1-0382-B561D4198498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786C9E80-5D1E-79DE-EF2D-A9CC93792603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0793817A-15E1-11B6-DF01-7FC76F60753D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A82A4C-44F6-7B9F-1FF5-4FC0E4C55744}"/>
              </a:ext>
            </a:extLst>
          </p:cNvPr>
          <p:cNvSpPr txBox="1"/>
          <p:nvPr/>
        </p:nvSpPr>
        <p:spPr>
          <a:xfrm>
            <a:off x="4471161" y="1866900"/>
            <a:ext cx="92152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BIDIRECTIONAL CONVERSATION </a:t>
            </a:r>
            <a:r>
              <a:rPr lang="en-GH" sz="4400" b="1" dirty="0"/>
              <a:t>DEMO</a:t>
            </a:r>
          </a:p>
        </p:txBody>
      </p:sp>
      <p:pic>
        <p:nvPicPr>
          <p:cNvPr id="44" name="conversation">
            <a:hlinkClick r:id="" action="ppaction://media"/>
            <a:extLst>
              <a:ext uri="{FF2B5EF4-FFF2-40B4-BE49-F238E27FC236}">
                <a16:creationId xmlns:a16="http://schemas.microsoft.com/office/drawing/2014/main" id="{AC4057CA-22AB-F29F-A016-6F99D3A98D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895600" y="2588345"/>
            <a:ext cx="11917443" cy="632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92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17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4F108-EEB6-FBEB-3F8D-5E12A5038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5E5F2F0-C463-EBF7-123D-02D1D8F82E64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686787C-6A28-EB30-C666-F1800E0FF295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3916286-05C4-F60E-8981-629D3A819D3E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9C2B07C6-A8E6-01EA-1ED5-839CC4C8BC60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D5A7474-124D-2935-7B69-AD73F97D971D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B053FFAE-4127-D3E4-9D5D-CC83566FF7A0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DDEF6FCA-B027-8FD8-0F8F-CEC555912A95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CD82749-3BFE-894C-F17D-5CFD4C70E5FF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763C1A1-5705-EA79-282D-1135ABFCCB54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BBB92FE-6CAF-348E-7B00-89D684616090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F473B345-16F7-82D4-9C5A-66A3308BC26B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E37CE099-969E-068E-F4AE-9A47381C48F2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02538231-7D2F-1362-EA46-A10AC5A4B69A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EF1904E0-4EFD-0E1E-2642-B28FD2803AE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4115CE4F-E143-67E9-6258-BE32791E79F8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545C12E2-33F4-C2B5-9A31-5464E4DAE7A2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E3B22FB2-1EB4-B594-E89B-22D16F949BF9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DE6D636B-10D8-BC80-C3A8-C3F7DB34AA54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BCACA045-4BCC-2C81-F7C7-D6E943741DD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B9C69D99-D9FD-C141-B6A6-4B88E02CFDB0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5B9A1260-EE38-84D4-435F-36FEB751CFAC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2ADE1D53-9E23-7923-6ACF-11211FCCA7D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4D59A64C-8005-2223-89FE-1D649466ABB4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667D116E-3EAD-5912-A8B7-4857CB0B36FA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8AC82C6E-9E58-44ED-A580-145C316D862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4C7E9D6A-C14F-1407-0EC8-79EBC9409EA5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35E28FDC-C9BC-F74D-F168-08B5D3E9AC35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58432BB4-3C1E-4A93-212F-AACAF51FE904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1033AF6F-C2D1-98CA-4804-D286E7C64347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0EB0BAD9-A01F-30C3-D5E6-CF92EAC54FAD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C3F992B5-68F5-8BE6-1CE4-BA86CD25EE5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F972547D-78EA-7A7A-A016-1E081DDD5AE0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CE86EE55-658F-F373-9A62-54757ED2C962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CC32D63D-AB37-D179-28B3-7A7D721E727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54EBFF00-D9C6-19D6-095D-25477FD3A472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16929A60-4D1D-2AB7-D781-DC29087F5296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1DFA9A47-1975-1B19-715C-441A6D17DC14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2248F2C7-2015-9FA0-0B7D-20BC59D38847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B2DE1C48-F899-E9D3-FF04-92E57DE5130A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69509482-97A7-AF18-D844-7B6835ED008E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AE366FC9-B9C8-2D03-B654-670A048501E1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2FC8B9-AC0B-2978-8217-63D94D055ECC}"/>
              </a:ext>
            </a:extLst>
          </p:cNvPr>
          <p:cNvSpPr txBox="1"/>
          <p:nvPr/>
        </p:nvSpPr>
        <p:spPr>
          <a:xfrm>
            <a:off x="8001000" y="1866900"/>
            <a:ext cx="2057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4400" b="1" dirty="0"/>
              <a:t>IMPACT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3A2743-0528-1BB5-2BBB-A07568563724}"/>
              </a:ext>
            </a:extLst>
          </p:cNvPr>
          <p:cNvSpPr txBox="1"/>
          <p:nvPr/>
        </p:nvSpPr>
        <p:spPr>
          <a:xfrm>
            <a:off x="1536641" y="3082793"/>
            <a:ext cx="140208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 Reduced isolation</a:t>
            </a:r>
            <a:br>
              <a:rPr lang="en-US" sz="2800" b="1" dirty="0"/>
            </a:b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More Deaf students participating in class</a:t>
            </a:r>
            <a:br>
              <a:rPr lang="en-US" sz="2800" b="1" dirty="0"/>
            </a:b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More inclusive workplaces</a:t>
            </a:r>
            <a:br>
              <a:rPr lang="en-US" sz="2800" b="1" dirty="0"/>
            </a:b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 Strengthened cultural identity through local-language AI</a:t>
            </a: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 national step forward in Ghana’s digital inclusion agenda</a:t>
            </a: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H" sz="2800" b="1" dirty="0"/>
              <a:t>Teachers</a:t>
            </a:r>
            <a:r>
              <a:rPr lang="en-US" sz="2800" b="1" dirty="0"/>
              <a:t> able to communicate without needing full GSL fluency</a:t>
            </a: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H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Increased public awareness and learning of GSL</a:t>
            </a:r>
            <a:br>
              <a:rPr lang="en-US" dirty="0"/>
            </a:br>
            <a:br>
              <a:rPr lang="en-US" dirty="0"/>
            </a:br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515187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B9555-3050-523D-B6E8-E1A2F0EE4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C745FA1-8CA8-DB1B-6E3A-6CEA315CD660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BD052F2-8320-E023-6A55-31B3DB526167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00AEEF"/>
              </a:solidFill>
              <a:prstDash val="solid"/>
              <a:miter/>
            </a:ln>
          </p:spPr>
          <p:txBody>
            <a:bodyPr/>
            <a:lstStyle/>
            <a:p>
              <a:endParaRPr lang="en-GH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B74E4A2-575B-A678-0EC2-C983E3F9D318}"/>
                </a:ext>
              </a:extLst>
            </p:cNvPr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1941426-18D5-4BD9-7EE0-9E384E0C38AC}"/>
              </a:ext>
            </a:extLst>
          </p:cNvPr>
          <p:cNvGrpSpPr/>
          <p:nvPr/>
        </p:nvGrpSpPr>
        <p:grpSpPr>
          <a:xfrm>
            <a:off x="4058377" y="8874422"/>
            <a:ext cx="10132608" cy="1070989"/>
            <a:chOff x="0" y="0"/>
            <a:chExt cx="2941484" cy="31090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ED477BA-71B6-C6F3-6408-7949E5D60B30}"/>
                </a:ext>
              </a:extLst>
            </p:cNvPr>
            <p:cNvSpPr/>
            <p:nvPr/>
          </p:nvSpPr>
          <p:spPr>
            <a:xfrm>
              <a:off x="0" y="0"/>
              <a:ext cx="2941484" cy="310907"/>
            </a:xfrm>
            <a:custGeom>
              <a:avLst/>
              <a:gdLst/>
              <a:ahLst/>
              <a:cxnLst/>
              <a:rect l="l" t="t" r="r" b="b"/>
              <a:pathLst>
                <a:path w="2941484" h="310907">
                  <a:moveTo>
                    <a:pt x="0" y="0"/>
                  </a:moveTo>
                  <a:lnTo>
                    <a:pt x="2941484" y="0"/>
                  </a:lnTo>
                  <a:lnTo>
                    <a:pt x="2941484" y="310907"/>
                  </a:lnTo>
                  <a:lnTo>
                    <a:pt x="0" y="3109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H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D72553B-A4F4-9DF7-29A5-476758CFBF02}"/>
                </a:ext>
              </a:extLst>
            </p:cNvPr>
            <p:cNvSpPr txBox="1"/>
            <p:nvPr/>
          </p:nvSpPr>
          <p:spPr>
            <a:xfrm>
              <a:off x="0" y="-38100"/>
              <a:ext cx="2941484" cy="349007"/>
            </a:xfrm>
            <a:prstGeom prst="rect">
              <a:avLst/>
            </a:prstGeom>
          </p:spPr>
          <p:txBody>
            <a:bodyPr lIns="38705" tIns="38705" rIns="38705" bIns="38705" rtlCol="0" anchor="ctr"/>
            <a:lstStyle/>
            <a:p>
              <a:pPr algn="ctr">
                <a:lnSpc>
                  <a:spcPts val="1908"/>
                </a:lnSpc>
              </a:pPr>
              <a:endParaRPr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74E63DAB-F15D-B2C0-00C4-764501908111}"/>
              </a:ext>
            </a:extLst>
          </p:cNvPr>
          <p:cNvSpPr/>
          <p:nvPr/>
        </p:nvSpPr>
        <p:spPr>
          <a:xfrm>
            <a:off x="12979981" y="9270153"/>
            <a:ext cx="861962" cy="506035"/>
          </a:xfrm>
          <a:custGeom>
            <a:avLst/>
            <a:gdLst/>
            <a:ahLst/>
            <a:cxnLst/>
            <a:rect l="l" t="t" r="r" b="b"/>
            <a:pathLst>
              <a:path w="861962" h="506035">
                <a:moveTo>
                  <a:pt x="0" y="0"/>
                </a:moveTo>
                <a:lnTo>
                  <a:pt x="861962" y="0"/>
                </a:lnTo>
                <a:lnTo>
                  <a:pt x="861962" y="506035"/>
                </a:lnTo>
                <a:lnTo>
                  <a:pt x="0" y="506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17E422E-365D-2C04-B4BD-919B54555625}"/>
              </a:ext>
            </a:extLst>
          </p:cNvPr>
          <p:cNvSpPr/>
          <p:nvPr/>
        </p:nvSpPr>
        <p:spPr>
          <a:xfrm>
            <a:off x="10425290" y="9377724"/>
            <a:ext cx="1660874" cy="290893"/>
          </a:xfrm>
          <a:custGeom>
            <a:avLst/>
            <a:gdLst/>
            <a:ahLst/>
            <a:cxnLst/>
            <a:rect l="l" t="t" r="r" b="b"/>
            <a:pathLst>
              <a:path w="1660874" h="290893">
                <a:moveTo>
                  <a:pt x="0" y="0"/>
                </a:moveTo>
                <a:lnTo>
                  <a:pt x="1660874" y="0"/>
                </a:lnTo>
                <a:lnTo>
                  <a:pt x="1660874" y="290893"/>
                </a:lnTo>
                <a:lnTo>
                  <a:pt x="0" y="290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314" t="-203131" r="-18597" b="-203131"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95A23E1-902A-3AC5-BA5C-A95E14A503D6}"/>
              </a:ext>
            </a:extLst>
          </p:cNvPr>
          <p:cNvSpPr/>
          <p:nvPr/>
        </p:nvSpPr>
        <p:spPr>
          <a:xfrm>
            <a:off x="12187964" y="9248775"/>
            <a:ext cx="660199" cy="548790"/>
          </a:xfrm>
          <a:custGeom>
            <a:avLst/>
            <a:gdLst/>
            <a:ahLst/>
            <a:cxnLst/>
            <a:rect l="l" t="t" r="r" b="b"/>
            <a:pathLst>
              <a:path w="660199" h="548790">
                <a:moveTo>
                  <a:pt x="0" y="0"/>
                </a:moveTo>
                <a:lnTo>
                  <a:pt x="660199" y="0"/>
                </a:lnTo>
                <a:lnTo>
                  <a:pt x="660199" y="548790"/>
                </a:lnTo>
                <a:lnTo>
                  <a:pt x="0" y="548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D0C95CA-AC3D-E5EE-FC93-03FA40BCF33B}"/>
              </a:ext>
            </a:extLst>
          </p:cNvPr>
          <p:cNvSpPr/>
          <p:nvPr/>
        </p:nvSpPr>
        <p:spPr>
          <a:xfrm>
            <a:off x="4471161" y="9264158"/>
            <a:ext cx="1448206" cy="348669"/>
          </a:xfrm>
          <a:custGeom>
            <a:avLst/>
            <a:gdLst/>
            <a:ahLst/>
            <a:cxnLst/>
            <a:rect l="l" t="t" r="r" b="b"/>
            <a:pathLst>
              <a:path w="1448206" h="348669">
                <a:moveTo>
                  <a:pt x="0" y="0"/>
                </a:moveTo>
                <a:lnTo>
                  <a:pt x="1448206" y="0"/>
                </a:lnTo>
                <a:lnTo>
                  <a:pt x="1448206" y="348669"/>
                </a:lnTo>
                <a:lnTo>
                  <a:pt x="0" y="3486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GH"/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B79AC3E3-3C71-5F5F-F4E6-1269927B9E3B}"/>
              </a:ext>
            </a:extLst>
          </p:cNvPr>
          <p:cNvGrpSpPr/>
          <p:nvPr/>
        </p:nvGrpSpPr>
        <p:grpSpPr>
          <a:xfrm>
            <a:off x="6161884" y="9213906"/>
            <a:ext cx="2385157" cy="449173"/>
            <a:chOff x="0" y="0"/>
            <a:chExt cx="3180210" cy="598897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5098F0ED-9E93-A5E4-D33D-E2FE58ED9544}"/>
                </a:ext>
              </a:extLst>
            </p:cNvPr>
            <p:cNvGrpSpPr/>
            <p:nvPr/>
          </p:nvGrpSpPr>
          <p:grpSpPr>
            <a:xfrm>
              <a:off x="0" y="0"/>
              <a:ext cx="3180210" cy="598897"/>
              <a:chOff x="0" y="0"/>
              <a:chExt cx="175584" cy="33066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4ED172A6-2B78-1F19-ACA4-60082AAE2D6B}"/>
                  </a:ext>
                </a:extLst>
              </p:cNvPr>
              <p:cNvSpPr/>
              <p:nvPr/>
            </p:nvSpPr>
            <p:spPr>
              <a:xfrm>
                <a:off x="0" y="0"/>
                <a:ext cx="175584" cy="33066"/>
              </a:xfrm>
              <a:custGeom>
                <a:avLst/>
                <a:gdLst/>
                <a:ahLst/>
                <a:cxnLst/>
                <a:rect l="l" t="t" r="r" b="b"/>
                <a:pathLst>
                  <a:path w="175584" h="33066">
                    <a:moveTo>
                      <a:pt x="0" y="0"/>
                    </a:moveTo>
                    <a:lnTo>
                      <a:pt x="175584" y="0"/>
                    </a:lnTo>
                    <a:lnTo>
                      <a:pt x="175584" y="33066"/>
                    </a:lnTo>
                    <a:lnTo>
                      <a:pt x="0" y="33066"/>
                    </a:lnTo>
                    <a:close/>
                  </a:path>
                </a:pathLst>
              </a:custGeom>
              <a:solidFill>
                <a:srgbClr val="00AEEF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09616C63-56BE-03ED-6F49-0C504E654BF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175584" cy="80691"/>
              </a:xfrm>
              <a:prstGeom prst="rect">
                <a:avLst/>
              </a:prstGeom>
            </p:spPr>
            <p:txBody>
              <a:bodyPr lIns="41975" tIns="41975" rIns="41975" bIns="41975" rtlCol="0" anchor="ctr"/>
              <a:lstStyle/>
              <a:p>
                <a:pPr algn="ctr">
                  <a:lnSpc>
                    <a:spcPts val="1826"/>
                  </a:lnSpc>
                </a:pPr>
                <a:endParaRPr/>
              </a:p>
            </p:txBody>
          </p:sp>
        </p:grp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336250F3-23B8-F113-3712-AC90873A1EE1}"/>
                </a:ext>
              </a:extLst>
            </p:cNvPr>
            <p:cNvSpPr/>
            <p:nvPr/>
          </p:nvSpPr>
          <p:spPr>
            <a:xfrm>
              <a:off x="81460" y="84572"/>
              <a:ext cx="2998880" cy="429753"/>
            </a:xfrm>
            <a:custGeom>
              <a:avLst/>
              <a:gdLst/>
              <a:ahLst/>
              <a:cxnLst/>
              <a:rect l="l" t="t" r="r" b="b"/>
              <a:pathLst>
                <a:path w="2998880" h="429753">
                  <a:moveTo>
                    <a:pt x="0" y="0"/>
                  </a:moveTo>
                  <a:lnTo>
                    <a:pt x="2998880" y="0"/>
                  </a:lnTo>
                  <a:lnTo>
                    <a:pt x="2998880" y="429753"/>
                  </a:lnTo>
                  <a:lnTo>
                    <a:pt x="0" y="42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243" t="-6518" r="-1427" b="-6518"/>
              </a:stretch>
            </a:blipFill>
          </p:spPr>
          <p:txBody>
            <a:bodyPr/>
            <a:lstStyle/>
            <a:p>
              <a:endParaRPr lang="en-GH"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869C1E79-44C0-1BA4-E585-3093C15227FE}"/>
              </a:ext>
            </a:extLst>
          </p:cNvPr>
          <p:cNvGrpSpPr/>
          <p:nvPr/>
        </p:nvGrpSpPr>
        <p:grpSpPr>
          <a:xfrm>
            <a:off x="3791906" y="530415"/>
            <a:ext cx="3882706" cy="799965"/>
            <a:chOff x="0" y="0"/>
            <a:chExt cx="5176942" cy="1066620"/>
          </a:xfrm>
        </p:grpSpPr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6F760C9B-15D4-88EB-B00D-CECE342B1F72}"/>
                </a:ext>
              </a:extLst>
            </p:cNvPr>
            <p:cNvGrpSpPr/>
            <p:nvPr/>
          </p:nvGrpSpPr>
          <p:grpSpPr>
            <a:xfrm>
              <a:off x="64407" y="56931"/>
              <a:ext cx="5048127" cy="945281"/>
              <a:chOff x="0" y="0"/>
              <a:chExt cx="1693889" cy="317187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26BFCDD2-D60D-FA32-B491-1ABBBD395055}"/>
                  </a:ext>
                </a:extLst>
              </p:cNvPr>
              <p:cNvSpPr/>
              <p:nvPr/>
            </p:nvSpPr>
            <p:spPr>
              <a:xfrm>
                <a:off x="0" y="0"/>
                <a:ext cx="1693889" cy="317187"/>
              </a:xfrm>
              <a:custGeom>
                <a:avLst/>
                <a:gdLst/>
                <a:ahLst/>
                <a:cxnLst/>
                <a:rect l="l" t="t" r="r" b="b"/>
                <a:pathLst>
                  <a:path w="1693889" h="317187">
                    <a:moveTo>
                      <a:pt x="0" y="0"/>
                    </a:moveTo>
                    <a:lnTo>
                      <a:pt x="1693889" y="0"/>
                    </a:lnTo>
                    <a:lnTo>
                      <a:pt x="1693889" y="317187"/>
                    </a:lnTo>
                    <a:lnTo>
                      <a:pt x="0" y="31718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CEF7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2700000"/>
              </a:gradFill>
              <a:ln w="19050" cap="sq">
                <a:solidFill>
                  <a:srgbClr val="00AEE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5D903947-B05E-8D67-B6D9-56807ACAA89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3889" cy="345762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CF64B0BB-4E26-C3CF-3987-3150EAE092A6}"/>
                </a:ext>
              </a:extLst>
            </p:cNvPr>
            <p:cNvGrpSpPr/>
            <p:nvPr/>
          </p:nvGrpSpPr>
          <p:grpSpPr>
            <a:xfrm>
              <a:off x="0" y="0"/>
              <a:ext cx="128815" cy="128815"/>
              <a:chOff x="0" y="0"/>
              <a:chExt cx="43224" cy="43224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AB3D9C2B-10ED-8E97-5766-AC3ABD545252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72E89207-6E5C-B9FE-8E68-5585B7DBD22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4" name="Group 24">
              <a:extLst>
                <a:ext uri="{FF2B5EF4-FFF2-40B4-BE49-F238E27FC236}">
                  <a16:creationId xmlns:a16="http://schemas.microsoft.com/office/drawing/2014/main" id="{61185035-38A6-6C7C-90EC-F2FEB55E99C8}"/>
                </a:ext>
              </a:extLst>
            </p:cNvPr>
            <p:cNvGrpSpPr/>
            <p:nvPr/>
          </p:nvGrpSpPr>
          <p:grpSpPr>
            <a:xfrm>
              <a:off x="2373574" y="974410"/>
              <a:ext cx="429794" cy="55604"/>
              <a:chOff x="0" y="0"/>
              <a:chExt cx="144217" cy="18658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A14C1552-E030-31D4-B00A-29476729CEEF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D5202532-BBC8-A953-AC43-88E1FA04880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E1A852CE-624C-912A-166C-E51EC4AF7FFA}"/>
                </a:ext>
              </a:extLst>
            </p:cNvPr>
            <p:cNvGrpSpPr/>
            <p:nvPr/>
          </p:nvGrpSpPr>
          <p:grpSpPr>
            <a:xfrm>
              <a:off x="2373574" y="29129"/>
              <a:ext cx="429794" cy="55604"/>
              <a:chOff x="0" y="0"/>
              <a:chExt cx="144217" cy="18658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70A6055F-AC9F-CB22-CF63-8DD89967C2D5}"/>
                  </a:ext>
                </a:extLst>
              </p:cNvPr>
              <p:cNvSpPr/>
              <p:nvPr/>
            </p:nvSpPr>
            <p:spPr>
              <a:xfrm>
                <a:off x="0" y="0"/>
                <a:ext cx="144217" cy="18658"/>
              </a:xfrm>
              <a:custGeom>
                <a:avLst/>
                <a:gdLst/>
                <a:ahLst/>
                <a:cxnLst/>
                <a:rect l="l" t="t" r="r" b="b"/>
                <a:pathLst>
                  <a:path w="144217" h="18658">
                    <a:moveTo>
                      <a:pt x="0" y="0"/>
                    </a:moveTo>
                    <a:lnTo>
                      <a:pt x="144217" y="0"/>
                    </a:lnTo>
                    <a:lnTo>
                      <a:pt x="144217" y="18658"/>
                    </a:lnTo>
                    <a:lnTo>
                      <a:pt x="0" y="1865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71381000-433F-2768-4734-C2CEEC663B21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44217" cy="47233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0" name="Group 30">
              <a:extLst>
                <a:ext uri="{FF2B5EF4-FFF2-40B4-BE49-F238E27FC236}">
                  <a16:creationId xmlns:a16="http://schemas.microsoft.com/office/drawing/2014/main" id="{D5928B33-B7D3-239D-EB73-7E4EBF675C3E}"/>
                </a:ext>
              </a:extLst>
            </p:cNvPr>
            <p:cNvGrpSpPr/>
            <p:nvPr/>
          </p:nvGrpSpPr>
          <p:grpSpPr>
            <a:xfrm>
              <a:off x="5048127" y="0"/>
              <a:ext cx="128815" cy="128815"/>
              <a:chOff x="0" y="0"/>
              <a:chExt cx="43224" cy="43224"/>
            </a:xfrm>
          </p:grpSpPr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DFD0572A-54D0-4877-917A-08055AD0B50B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2" name="TextBox 32">
                <a:extLst>
                  <a:ext uri="{FF2B5EF4-FFF2-40B4-BE49-F238E27FC236}">
                    <a16:creationId xmlns:a16="http://schemas.microsoft.com/office/drawing/2014/main" id="{F6598AB5-5D25-D5FF-724F-B188C6B47A6B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3" name="Group 33">
              <a:extLst>
                <a:ext uri="{FF2B5EF4-FFF2-40B4-BE49-F238E27FC236}">
                  <a16:creationId xmlns:a16="http://schemas.microsoft.com/office/drawing/2014/main" id="{04E6B174-2E28-889B-DD1E-A3DDB933F72B}"/>
                </a:ext>
              </a:extLst>
            </p:cNvPr>
            <p:cNvGrpSpPr/>
            <p:nvPr/>
          </p:nvGrpSpPr>
          <p:grpSpPr>
            <a:xfrm>
              <a:off x="0" y="937805"/>
              <a:ext cx="128815" cy="128815"/>
              <a:chOff x="0" y="0"/>
              <a:chExt cx="43224" cy="43224"/>
            </a:xfrm>
          </p:grpSpPr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32EAB924-4F8C-4F9E-73D8-54F668E0CC68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5" name="TextBox 35">
                <a:extLst>
                  <a:ext uri="{FF2B5EF4-FFF2-40B4-BE49-F238E27FC236}">
                    <a16:creationId xmlns:a16="http://schemas.microsoft.com/office/drawing/2014/main" id="{C3039C90-988C-5EDD-F309-F958EDE9E24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grpSp>
          <p:nvGrpSpPr>
            <p:cNvPr id="36" name="Group 36">
              <a:extLst>
                <a:ext uri="{FF2B5EF4-FFF2-40B4-BE49-F238E27FC236}">
                  <a16:creationId xmlns:a16="http://schemas.microsoft.com/office/drawing/2014/main" id="{412BE235-6B67-396E-129A-784F944ED67D}"/>
                </a:ext>
              </a:extLst>
            </p:cNvPr>
            <p:cNvGrpSpPr/>
            <p:nvPr/>
          </p:nvGrpSpPr>
          <p:grpSpPr>
            <a:xfrm>
              <a:off x="5048127" y="937805"/>
              <a:ext cx="128815" cy="128815"/>
              <a:chOff x="0" y="0"/>
              <a:chExt cx="43224" cy="43224"/>
            </a:xfrm>
          </p:grpSpPr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21AA091-38AF-74C9-A2CD-0B9452D35764}"/>
                  </a:ext>
                </a:extLst>
              </p:cNvPr>
              <p:cNvSpPr/>
              <p:nvPr/>
            </p:nvSpPr>
            <p:spPr>
              <a:xfrm>
                <a:off x="0" y="0"/>
                <a:ext cx="43224" cy="43224"/>
              </a:xfrm>
              <a:custGeom>
                <a:avLst/>
                <a:gdLst/>
                <a:ahLst/>
                <a:cxnLst/>
                <a:rect l="l" t="t" r="r" b="b"/>
                <a:pathLst>
                  <a:path w="43224" h="43224">
                    <a:moveTo>
                      <a:pt x="0" y="0"/>
                    </a:moveTo>
                    <a:lnTo>
                      <a:pt x="43224" y="0"/>
                    </a:lnTo>
                    <a:lnTo>
                      <a:pt x="43224" y="43224"/>
                    </a:lnTo>
                    <a:lnTo>
                      <a:pt x="0" y="43224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GH"/>
              </a:p>
            </p:txBody>
          </p:sp>
          <p:sp>
            <p:nvSpPr>
              <p:cNvPr id="38" name="TextBox 38">
                <a:extLst>
                  <a:ext uri="{FF2B5EF4-FFF2-40B4-BE49-F238E27FC236}">
                    <a16:creationId xmlns:a16="http://schemas.microsoft.com/office/drawing/2014/main" id="{FB693C99-754F-6597-5EB6-0657A693560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43224" cy="71799"/>
              </a:xfrm>
              <a:prstGeom prst="rect">
                <a:avLst/>
              </a:prstGeom>
            </p:spPr>
            <p:txBody>
              <a:bodyPr lIns="29905" tIns="29905" rIns="29905" bIns="29905" rtlCol="0" anchor="ctr"/>
              <a:lstStyle/>
              <a:p>
                <a:pPr algn="ctr">
                  <a:lnSpc>
                    <a:spcPts val="2026"/>
                  </a:lnSpc>
                </a:pPr>
                <a:endParaRPr/>
              </a:p>
            </p:txBody>
          </p:sp>
        </p:grp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5B26CABF-167C-32A4-E3E6-E81971F773E8}"/>
                </a:ext>
              </a:extLst>
            </p:cNvPr>
            <p:cNvSpPr txBox="1"/>
            <p:nvPr/>
          </p:nvSpPr>
          <p:spPr>
            <a:xfrm>
              <a:off x="300840" y="-10400"/>
              <a:ext cx="4575262" cy="9404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94"/>
                </a:lnSpc>
                <a:spcBef>
                  <a:spcPct val="0"/>
                </a:spcBef>
              </a:pPr>
              <a:r>
                <a:rPr lang="en-US" sz="3600" b="1" dirty="0">
                  <a:solidFill>
                    <a:srgbClr val="000000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HACKATHON</a:t>
              </a:r>
            </a:p>
          </p:txBody>
        </p:sp>
      </p:grpSp>
      <p:sp>
        <p:nvSpPr>
          <p:cNvPr id="40" name="TextBox 40">
            <a:extLst>
              <a:ext uri="{FF2B5EF4-FFF2-40B4-BE49-F238E27FC236}">
                <a16:creationId xmlns:a16="http://schemas.microsoft.com/office/drawing/2014/main" id="{469D1F34-B193-1768-CF71-79C02B4CE1BB}"/>
              </a:ext>
            </a:extLst>
          </p:cNvPr>
          <p:cNvSpPr txBox="1"/>
          <p:nvPr/>
        </p:nvSpPr>
        <p:spPr>
          <a:xfrm>
            <a:off x="14654341" y="659994"/>
            <a:ext cx="2510079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999" b="1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Day 2 Bounty</a:t>
            </a:r>
          </a:p>
        </p:txBody>
      </p:sp>
      <p:sp>
        <p:nvSpPr>
          <p:cNvPr id="41" name="TextBox 41">
            <a:extLst>
              <a:ext uri="{FF2B5EF4-FFF2-40B4-BE49-F238E27FC236}">
                <a16:creationId xmlns:a16="http://schemas.microsoft.com/office/drawing/2014/main" id="{33576291-CA6D-E470-144E-CD4897B0B815}"/>
              </a:ext>
            </a:extLst>
          </p:cNvPr>
          <p:cNvSpPr txBox="1"/>
          <p:nvPr/>
        </p:nvSpPr>
        <p:spPr>
          <a:xfrm>
            <a:off x="11687141" y="9013276"/>
            <a:ext cx="1335564" cy="1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1"/>
              </a:lnSpc>
              <a:spcBef>
                <a:spcPct val="0"/>
              </a:spcBef>
            </a:pPr>
            <a:r>
              <a:rPr lang="en-US" sz="1086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 collaboration with</a:t>
            </a:r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83300BFB-9256-E4AB-B585-FC981FFF910C}"/>
              </a:ext>
            </a:extLst>
          </p:cNvPr>
          <p:cNvSpPr txBox="1"/>
          <p:nvPr/>
        </p:nvSpPr>
        <p:spPr>
          <a:xfrm>
            <a:off x="600075" y="578253"/>
            <a:ext cx="3029677" cy="75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AI for Inclusive</a:t>
            </a:r>
          </a:p>
          <a:p>
            <a:pPr algn="l">
              <a:lnSpc>
                <a:spcPts val="2818"/>
              </a:lnSpc>
            </a:pPr>
            <a:r>
              <a:rPr lang="en-US" sz="3167" b="1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Learning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C06042-CB29-8EC5-BB23-79F3B1285A25}"/>
              </a:ext>
            </a:extLst>
          </p:cNvPr>
          <p:cNvSpPr txBox="1"/>
          <p:nvPr/>
        </p:nvSpPr>
        <p:spPr>
          <a:xfrm>
            <a:off x="5894431" y="1866900"/>
            <a:ext cx="41639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4400" b="1" dirty="0"/>
              <a:t>TEAM TWILIGHT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726CE34-96F0-3732-4ADF-672581ECDE85}"/>
              </a:ext>
            </a:extLst>
          </p:cNvPr>
          <p:cNvSpPr txBox="1"/>
          <p:nvPr/>
        </p:nvSpPr>
        <p:spPr>
          <a:xfrm>
            <a:off x="1536640" y="3082793"/>
            <a:ext cx="56261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H" sz="3600" b="1" dirty="0"/>
              <a:t>DANIEL NTIRI ADDO</a:t>
            </a:r>
            <a:r>
              <a:rPr lang="en-US" sz="3600" b="1" dirty="0"/>
              <a:t> </a:t>
            </a:r>
            <a:endParaRPr lang="en-GH" sz="3600" b="1" dirty="0"/>
          </a:p>
          <a:p>
            <a:endParaRPr lang="en-GH" sz="3600" b="1" dirty="0"/>
          </a:p>
          <a:p>
            <a:r>
              <a:rPr lang="en-GH" sz="3600" b="1" dirty="0"/>
              <a:t>SEMANYOH NISSI KEKELI</a:t>
            </a:r>
          </a:p>
          <a:p>
            <a:endParaRPr lang="en-GH" sz="3600" b="1" dirty="0"/>
          </a:p>
          <a:p>
            <a:r>
              <a:rPr lang="en-GH" sz="3600" b="1" dirty="0"/>
              <a:t>WENDY ENYINNAYA</a:t>
            </a:r>
          </a:p>
          <a:p>
            <a:endParaRPr lang="en-GH" sz="3600" b="1" dirty="0"/>
          </a:p>
          <a:p>
            <a:r>
              <a:rPr lang="en-GH" sz="3600" b="1" dirty="0"/>
              <a:t>AGNES ASAMOAH</a:t>
            </a:r>
            <a:br>
              <a:rPr lang="en-US" dirty="0"/>
            </a:br>
            <a:br>
              <a:rPr lang="en-US" dirty="0"/>
            </a:br>
            <a:endParaRPr lang="en-GH" dirty="0"/>
          </a:p>
        </p:txBody>
      </p:sp>
      <p:pic>
        <p:nvPicPr>
          <p:cNvPr id="47" name="Picture 46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38B5E8D5-EFD5-08F6-855B-D63088990C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2720664"/>
            <a:ext cx="7639420" cy="571951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5A6D929-2F04-1A9F-CF00-3684C8F54203}"/>
              </a:ext>
            </a:extLst>
          </p:cNvPr>
          <p:cNvSpPr txBox="1"/>
          <p:nvPr/>
        </p:nvSpPr>
        <p:spPr>
          <a:xfrm>
            <a:off x="1456714" y="8226218"/>
            <a:ext cx="8553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https://github.com/lordofcodess/sign_language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67726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544</Words>
  <Application>Microsoft Office PowerPoint</Application>
  <PresentationFormat>Custom</PresentationFormat>
  <Paragraphs>89</Paragraphs>
  <Slides>7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Arial</vt:lpstr>
      <vt:lpstr>Aptos</vt:lpstr>
      <vt:lpstr>Noto Sans Bold</vt:lpstr>
      <vt:lpstr>Noto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Inclusive Learning - Opening Ceremony Deck</dc:title>
  <dc:creator>Nissi Semanyoh</dc:creator>
  <cp:lastModifiedBy>Addo Daniel Ntiri</cp:lastModifiedBy>
  <cp:revision>8</cp:revision>
  <dcterms:created xsi:type="dcterms:W3CDTF">2006-08-16T00:00:00Z</dcterms:created>
  <dcterms:modified xsi:type="dcterms:W3CDTF">2025-11-14T13:01:03Z</dcterms:modified>
  <dc:identifier>DAG4Z_fgUo4</dc:identifier>
</cp:coreProperties>
</file>

<file path=docProps/thumbnail.jpeg>
</file>